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GB"/>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0407AB80-DB2C-47B4-A15B-468AC915BE2E}" type="datetimeFigureOut">
              <a:rPr lang="en-GB" smtClean="0"/>
              <a:t>05/12/2019</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407AB80-DB2C-47B4-A15B-468AC915BE2E}" type="datetimeFigureOut">
              <a:rPr lang="en-GB" smtClean="0"/>
              <a:t>05/12/2019</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GB"/>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407AB80-DB2C-47B4-A15B-468AC915BE2E}" type="datetimeFigureOut">
              <a:rPr lang="en-GB" smtClean="0"/>
              <a:t>05/12/2019</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0407AB80-DB2C-47B4-A15B-468AC915BE2E}" type="datetimeFigureOut">
              <a:rPr lang="en-GB" smtClean="0"/>
              <a:t>05/12/2019</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GB"/>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0407AB80-DB2C-47B4-A15B-468AC915BE2E}" type="datetimeFigureOut">
              <a:rPr lang="en-GB" smtClean="0"/>
              <a:t>05/12/2019</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0407AB80-DB2C-47B4-A15B-468AC915BE2E}" type="datetimeFigureOut">
              <a:rPr lang="en-GB" smtClean="0"/>
              <a:t>05/12/2019</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407AB80-DB2C-47B4-A15B-468AC915BE2E}" type="datetimeFigureOut">
              <a:rPr lang="en-GB" smtClean="0"/>
              <a:t>05/12/2019</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GB"/>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407AB80-DB2C-47B4-A15B-468AC915BE2E}" type="datetimeFigureOut">
              <a:rPr lang="en-GB" smtClean="0"/>
              <a:t>05/12/2019</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GB"/>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407AB80-DB2C-47B4-A15B-468AC915BE2E}" type="datetimeFigureOut">
              <a:rPr lang="en-GB" smtClean="0"/>
              <a:t>05/12/2019</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407AB80-DB2C-47B4-A15B-468AC915BE2E}" type="datetimeFigureOut">
              <a:rPr lang="en-GB" smtClean="0"/>
              <a:t>05/12/2019</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407AB80-DB2C-47B4-A15B-468AC915BE2E}" type="datetimeFigureOut">
              <a:rPr lang="en-GB" smtClean="0"/>
              <a:t>05/12/2019</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D254B848-4D8C-4294-ACE6-0F0CA134F087}" type="slidenum">
              <a:rPr lang="en-GB" smtClean="0"/>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7AB80-DB2C-47B4-A15B-468AC915BE2E}" type="datetimeFigureOut">
              <a:rPr lang="en-GB" smtClean="0"/>
              <a:t>05/12/2019</a:t>
            </a:fld>
            <a:endParaRPr lang="en-GB"/>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4B848-4D8C-4294-ACE6-0F0CA134F087}" type="slidenum">
              <a:rPr lang="en-GB" smtClean="0"/>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Modifiche al RTI</a:t>
            </a:r>
            <a:endParaRPr lang="en-GB" dirty="0"/>
          </a:p>
        </p:txBody>
      </p:sp>
      <p:sp>
        <p:nvSpPr>
          <p:cNvPr id="3" name="Sottotitolo 2"/>
          <p:cNvSpPr>
            <a:spLocks noGrp="1"/>
          </p:cNvSpPr>
          <p:nvPr>
            <p:ph type="subTitle" idx="1"/>
          </p:nvPr>
        </p:nvSpPr>
        <p:spPr/>
        <p:txBody>
          <a:bodyPr/>
          <a:lstStyle/>
          <a:p>
            <a:r>
              <a:rPr lang="it-IT" dirty="0" smtClean="0"/>
              <a:t>In vigore </a:t>
            </a:r>
            <a:r>
              <a:rPr lang="it-IT" dirty="0" err="1" smtClean="0"/>
              <a:t>dall</a:t>
            </a:r>
            <a:r>
              <a:rPr lang="it-IT" dirty="0" smtClean="0"/>
              <a:t> ‘1/11/19</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Delegato tecnico reg. 112</a:t>
            </a:r>
            <a:endParaRPr lang="en-GB" dirty="0"/>
          </a:p>
        </p:txBody>
      </p:sp>
      <p:sp>
        <p:nvSpPr>
          <p:cNvPr id="3" name="Segnaposto contenuto 2"/>
          <p:cNvSpPr>
            <a:spLocks noGrp="1"/>
          </p:cNvSpPr>
          <p:nvPr>
            <p:ph idx="1"/>
          </p:nvPr>
        </p:nvSpPr>
        <p:spPr/>
        <p:txBody>
          <a:bodyPr>
            <a:normAutofit fontScale="77500" lnSpcReduction="20000"/>
          </a:bodyPr>
          <a:lstStyle/>
          <a:p>
            <a:r>
              <a:rPr lang="it-IT" dirty="0">
                <a:solidFill>
                  <a:srgbClr val="FF0000"/>
                </a:solidFill>
              </a:rPr>
              <a:t>(h) decidere su tutte le questioni che sorgono prima della competizione e che non sono previste da queste Regole (o da ogni regolamento applicabile) o sui preparativi per </a:t>
            </a:r>
            <a:r>
              <a:rPr lang="it-IT" dirty="0" smtClean="0">
                <a:solidFill>
                  <a:srgbClr val="FF0000"/>
                </a:solidFill>
              </a:rPr>
              <a:t>la </a:t>
            </a:r>
            <a:r>
              <a:rPr lang="it-IT" dirty="0">
                <a:solidFill>
                  <a:srgbClr val="FF0000"/>
                </a:solidFill>
              </a:rPr>
              <a:t>competizione, ove sia il caso, insieme agli Organizzatori. </a:t>
            </a:r>
            <a:endParaRPr lang="it-IT" dirty="0" smtClean="0">
              <a:solidFill>
                <a:srgbClr val="FF0000"/>
              </a:solidFill>
            </a:endParaRPr>
          </a:p>
          <a:p>
            <a:r>
              <a:rPr lang="it-IT" dirty="0">
                <a:solidFill>
                  <a:srgbClr val="FF0000"/>
                </a:solidFill>
              </a:rPr>
              <a:t>(i) decidere (quando il caso e se disponibile insieme all’Arbitro(i) competente ed al Direttore di Gara) su qualsiasi questione che sorga durante la competizione e per la quale non sono previste disposizioni in queste Regole (o in qualsiasi regolamento applicabile) o sui preparativi per </a:t>
            </a:r>
            <a:r>
              <a:rPr lang="it-IT" dirty="0" smtClean="0">
                <a:solidFill>
                  <a:srgbClr val="FF0000"/>
                </a:solidFill>
              </a:rPr>
              <a:t>la competizione </a:t>
            </a:r>
            <a:r>
              <a:rPr lang="it-IT" dirty="0">
                <a:solidFill>
                  <a:srgbClr val="FF0000"/>
                </a:solidFill>
              </a:rPr>
              <a:t>o che potrebbe richiedere una diversione dalle </a:t>
            </a:r>
            <a:r>
              <a:rPr lang="it-IT" dirty="0" smtClean="0">
                <a:solidFill>
                  <a:srgbClr val="FF0000"/>
                </a:solidFill>
              </a:rPr>
              <a:t>stesse che </a:t>
            </a:r>
            <a:r>
              <a:rPr lang="it-IT" dirty="0">
                <a:solidFill>
                  <a:srgbClr val="FF0000"/>
                </a:solidFill>
              </a:rPr>
              <a:t>consenta </a:t>
            </a:r>
            <a:r>
              <a:rPr lang="it-IT" dirty="0" smtClean="0">
                <a:solidFill>
                  <a:srgbClr val="FF0000"/>
                </a:solidFill>
              </a:rPr>
              <a:t>alla competizione </a:t>
            </a:r>
            <a:r>
              <a:rPr lang="it-IT" dirty="0">
                <a:solidFill>
                  <a:srgbClr val="FF0000"/>
                </a:solidFill>
              </a:rPr>
              <a:t>continuare in tutto o in parte o al fine di garantire l'equità a coloro che vi </a:t>
            </a:r>
            <a:r>
              <a:rPr lang="it-IT" dirty="0" smtClean="0">
                <a:solidFill>
                  <a:srgbClr val="FF0000"/>
                </a:solidFill>
              </a:rPr>
              <a:t>partecipano</a:t>
            </a:r>
            <a:endParaRPr lang="en-GB"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Arbitri Reg. 135.3</a:t>
            </a:r>
            <a:endParaRPr lang="en-GB" dirty="0"/>
          </a:p>
        </p:txBody>
      </p:sp>
      <p:sp>
        <p:nvSpPr>
          <p:cNvPr id="3" name="Segnaposto contenuto 2"/>
          <p:cNvSpPr>
            <a:spLocks noGrp="1"/>
          </p:cNvSpPr>
          <p:nvPr>
            <p:ph idx="1"/>
          </p:nvPr>
        </p:nvSpPr>
        <p:spPr/>
        <p:txBody>
          <a:bodyPr/>
          <a:lstStyle/>
          <a:p>
            <a:r>
              <a:rPr lang="it-IT" dirty="0" smtClean="0"/>
              <a:t>L'Arbitro </a:t>
            </a:r>
            <a:r>
              <a:rPr lang="it-IT" dirty="0"/>
              <a:t>per le Prove Multiple avrà competenza in merito allo svolgimento della gara di Prove Multiple e sulla conduzione delle rispettive gare individuali facenti parte della stessa </a:t>
            </a:r>
            <a:r>
              <a:rPr lang="it-IT" dirty="0">
                <a:solidFill>
                  <a:srgbClr val="FF0000"/>
                </a:solidFill>
              </a:rPr>
              <a:t>(ad eccezione di questioni relative alla giurisdizione dell’Arbitro alle Partenze</a:t>
            </a:r>
            <a:r>
              <a:rPr lang="it-IT" dirty="0" smtClean="0">
                <a:solidFill>
                  <a:srgbClr val="FF0000"/>
                </a:solidFill>
              </a:rPr>
              <a:t>, quando </a:t>
            </a:r>
            <a:r>
              <a:rPr lang="it-IT" dirty="0">
                <a:solidFill>
                  <a:srgbClr val="FF0000"/>
                </a:solidFill>
              </a:rPr>
              <a:t>è nominato e presente).</a:t>
            </a:r>
            <a:endParaRPr lang="en-GB"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Dimensioni dei chiodi Reg. 143.4</a:t>
            </a:r>
            <a:endParaRPr lang="en-GB" dirty="0"/>
          </a:p>
        </p:txBody>
      </p:sp>
      <p:sp>
        <p:nvSpPr>
          <p:cNvPr id="3" name="Segnaposto contenuto 2"/>
          <p:cNvSpPr>
            <a:spLocks noGrp="1"/>
          </p:cNvSpPr>
          <p:nvPr>
            <p:ph idx="1"/>
          </p:nvPr>
        </p:nvSpPr>
        <p:spPr/>
        <p:txBody>
          <a:bodyPr/>
          <a:lstStyle/>
          <a:p>
            <a:r>
              <a:rPr lang="it-IT" dirty="0">
                <a:solidFill>
                  <a:srgbClr val="FF0000"/>
                </a:solidFill>
              </a:rPr>
              <a:t>7Nota (</a:t>
            </a:r>
            <a:r>
              <a:rPr lang="it-IT" dirty="0" err="1">
                <a:solidFill>
                  <a:srgbClr val="FF0000"/>
                </a:solidFill>
              </a:rPr>
              <a:t>ii</a:t>
            </a:r>
            <a:r>
              <a:rPr lang="it-IT" dirty="0">
                <a:solidFill>
                  <a:srgbClr val="FF0000"/>
                </a:solidFill>
              </a:rPr>
              <a:t>): Per le competizioni di corsa campestre, gli specifici regolamenti o i Delegati Tecnici possono consentire un incremento nella lunghezza dei chiodi delle scarpe in base alla superficie.</a:t>
            </a:r>
            <a:endParaRPr lang="en-GB"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Assistenza Reg. 144.4</a:t>
            </a:r>
            <a:endParaRPr lang="en-GB" dirty="0"/>
          </a:p>
        </p:txBody>
      </p:sp>
      <p:sp>
        <p:nvSpPr>
          <p:cNvPr id="3" name="Segnaposto contenuto 2"/>
          <p:cNvSpPr>
            <a:spLocks noGrp="1"/>
          </p:cNvSpPr>
          <p:nvPr>
            <p:ph idx="1"/>
          </p:nvPr>
        </p:nvSpPr>
        <p:spPr/>
        <p:txBody>
          <a:bodyPr>
            <a:normAutofit fontScale="92500" lnSpcReduction="10000"/>
          </a:bodyPr>
          <a:lstStyle/>
          <a:p>
            <a:r>
              <a:rPr lang="it-IT" dirty="0"/>
              <a:t>4.Ai fini di questa Regola, il seguente comportamento non deve essere considerato come assistenza, e pertanto permesso: . . . . . </a:t>
            </a:r>
            <a:endParaRPr lang="it-IT" dirty="0" smtClean="0"/>
          </a:p>
          <a:p>
            <a:r>
              <a:rPr lang="it-IT" dirty="0" smtClean="0">
                <a:solidFill>
                  <a:srgbClr val="FF0000"/>
                </a:solidFill>
              </a:rPr>
              <a:t>(</a:t>
            </a:r>
            <a:r>
              <a:rPr lang="it-IT" dirty="0">
                <a:solidFill>
                  <a:srgbClr val="FF0000"/>
                </a:solidFill>
              </a:rPr>
              <a:t>g) Ricevere supporto fisico da un Ufficiale di Gara o altra persona designata dagli Organizzatori per recuperare la posizione eretta o per ricevere assistenza medica</a:t>
            </a:r>
            <a:r>
              <a:rPr lang="it-IT" dirty="0" smtClean="0">
                <a:solidFill>
                  <a:srgbClr val="FF0000"/>
                </a:solidFill>
              </a:rPr>
              <a:t>;</a:t>
            </a:r>
          </a:p>
          <a:p>
            <a:r>
              <a:rPr lang="it-IT" dirty="0" smtClean="0">
                <a:solidFill>
                  <a:srgbClr val="FF0000"/>
                </a:solidFill>
              </a:rPr>
              <a:t>(</a:t>
            </a:r>
            <a:r>
              <a:rPr lang="it-IT" dirty="0">
                <a:solidFill>
                  <a:srgbClr val="FF0000"/>
                </a:solidFill>
              </a:rPr>
              <a:t>h) Luci elettroniche o apparecchi simili indicanti i tempi progressivi durante una corsa, incluso </a:t>
            </a:r>
            <a:r>
              <a:rPr lang="it-IT" dirty="0" smtClean="0">
                <a:solidFill>
                  <a:srgbClr val="FF0000"/>
                </a:solidFill>
              </a:rPr>
              <a:t>il relativo </a:t>
            </a:r>
            <a:r>
              <a:rPr lang="it-IT" dirty="0">
                <a:solidFill>
                  <a:srgbClr val="FF0000"/>
                </a:solidFill>
              </a:rPr>
              <a:t>record</a:t>
            </a:r>
            <a:endParaRPr lang="en-GB"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Squalifica </a:t>
            </a:r>
            <a:r>
              <a:rPr lang="it-IT" dirty="0" smtClean="0"/>
              <a:t>prevista </a:t>
            </a:r>
            <a:r>
              <a:rPr lang="it-IT" dirty="0"/>
              <a:t>dalla Regola 125.5 (ai sensi della Regola 162.5</a:t>
            </a:r>
            <a:endParaRPr lang="en-GB" dirty="0"/>
          </a:p>
        </p:txBody>
      </p:sp>
      <p:sp>
        <p:nvSpPr>
          <p:cNvPr id="3" name="Segnaposto contenuto 2"/>
          <p:cNvSpPr>
            <a:spLocks noGrp="1"/>
          </p:cNvSpPr>
          <p:nvPr>
            <p:ph idx="1"/>
          </p:nvPr>
        </p:nvSpPr>
        <p:spPr/>
        <p:txBody>
          <a:bodyPr>
            <a:normAutofit fontScale="92500" lnSpcReduction="10000"/>
          </a:bodyPr>
          <a:lstStyle/>
          <a:p>
            <a:r>
              <a:rPr lang="it-IT" dirty="0">
                <a:solidFill>
                  <a:srgbClr val="FF0000"/>
                </a:solidFill>
              </a:rPr>
              <a:t>Se una staffetta è esclusa dalla gara ai sensi della Regola 125.5, deve essere squalificata da quella manifestazione. Le prestazioni conseguite in un precedente turno di quella gara rimarranno valide. Tale squalifica non deve impedire ad alcun atleta o staffetta di quella squadra di partecipare a tutte le altre </a:t>
            </a:r>
            <a:r>
              <a:rPr lang="it-IT" dirty="0" smtClean="0">
                <a:solidFill>
                  <a:srgbClr val="FF0000"/>
                </a:solidFill>
              </a:rPr>
              <a:t>gare di quella manifestazione (incluse </a:t>
            </a:r>
            <a:r>
              <a:rPr lang="it-IT" dirty="0">
                <a:solidFill>
                  <a:srgbClr val="FF0000"/>
                </a:solidFill>
              </a:rPr>
              <a:t>le gare individuali delle Prove Multiple, altre gare in cui partecipa contemporaneamente </a:t>
            </a:r>
            <a:r>
              <a:rPr lang="it-IT" dirty="0" smtClean="0">
                <a:solidFill>
                  <a:srgbClr val="FF0000"/>
                </a:solidFill>
              </a:rPr>
              <a:t>e le staffette)</a:t>
            </a:r>
            <a:endParaRPr lang="en-GB"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Reclami e appelli Reg. 146</a:t>
            </a:r>
            <a:endParaRPr lang="en-GB" dirty="0"/>
          </a:p>
        </p:txBody>
      </p:sp>
      <p:sp>
        <p:nvSpPr>
          <p:cNvPr id="3" name="Segnaposto contenuto 2"/>
          <p:cNvSpPr>
            <a:spLocks noGrp="1"/>
          </p:cNvSpPr>
          <p:nvPr>
            <p:ph idx="1"/>
          </p:nvPr>
        </p:nvSpPr>
        <p:spPr/>
        <p:txBody>
          <a:bodyPr/>
          <a:lstStyle/>
          <a:p>
            <a:r>
              <a:rPr lang="it-IT" dirty="0">
                <a:solidFill>
                  <a:srgbClr val="FF0000"/>
                </a:solidFill>
              </a:rPr>
              <a:t>(d) quando </a:t>
            </a:r>
            <a:r>
              <a:rPr lang="it-IT" dirty="0" smtClean="0">
                <a:solidFill>
                  <a:srgbClr val="FF0000"/>
                </a:solidFill>
              </a:rPr>
              <a:t>un reclamo </a:t>
            </a:r>
            <a:r>
              <a:rPr lang="it-IT" dirty="0">
                <a:solidFill>
                  <a:srgbClr val="FF0000"/>
                </a:solidFill>
              </a:rPr>
              <a:t>viene </a:t>
            </a:r>
            <a:r>
              <a:rPr lang="it-IT" dirty="0" smtClean="0">
                <a:solidFill>
                  <a:srgbClr val="FF0000"/>
                </a:solidFill>
              </a:rPr>
              <a:t>fatto da </a:t>
            </a:r>
            <a:r>
              <a:rPr lang="it-IT" dirty="0">
                <a:solidFill>
                  <a:srgbClr val="FF0000"/>
                </a:solidFill>
              </a:rPr>
              <a:t>o per </a:t>
            </a:r>
            <a:r>
              <a:rPr lang="it-IT" dirty="0" smtClean="0">
                <a:solidFill>
                  <a:srgbClr val="FF0000"/>
                </a:solidFill>
              </a:rPr>
              <a:t>conto di </a:t>
            </a:r>
            <a:r>
              <a:rPr lang="it-IT" dirty="0">
                <a:solidFill>
                  <a:srgbClr val="FF0000"/>
                </a:solidFill>
              </a:rPr>
              <a:t>un atleta o di una squadra che non ha terminato una corsa, l'Arbitro deve </a:t>
            </a:r>
            <a:r>
              <a:rPr lang="it-IT" dirty="0" smtClean="0">
                <a:solidFill>
                  <a:srgbClr val="FF0000"/>
                </a:solidFill>
              </a:rPr>
              <a:t>prima accertare </a:t>
            </a:r>
            <a:r>
              <a:rPr lang="it-IT" dirty="0">
                <a:solidFill>
                  <a:srgbClr val="FF0000"/>
                </a:solidFill>
              </a:rPr>
              <a:t>se l'atleta o la </a:t>
            </a:r>
            <a:r>
              <a:rPr lang="it-IT" dirty="0" smtClean="0">
                <a:solidFill>
                  <a:srgbClr val="FF0000"/>
                </a:solidFill>
              </a:rPr>
              <a:t>squadra era </a:t>
            </a:r>
            <a:r>
              <a:rPr lang="it-IT" dirty="0">
                <a:solidFill>
                  <a:srgbClr val="FF0000"/>
                </a:solidFill>
              </a:rPr>
              <a:t>o avrebbe dovuto essere </a:t>
            </a:r>
            <a:r>
              <a:rPr lang="it-IT" dirty="0" smtClean="0">
                <a:solidFill>
                  <a:srgbClr val="FF0000"/>
                </a:solidFill>
              </a:rPr>
              <a:t>squalificato per </a:t>
            </a:r>
            <a:r>
              <a:rPr lang="it-IT" dirty="0">
                <a:solidFill>
                  <a:srgbClr val="FF0000"/>
                </a:solidFill>
              </a:rPr>
              <a:t>violazione delle Regole non </a:t>
            </a:r>
            <a:r>
              <a:rPr lang="it-IT" dirty="0" smtClean="0">
                <a:solidFill>
                  <a:srgbClr val="FF0000"/>
                </a:solidFill>
              </a:rPr>
              <a:t>correlate alla </a:t>
            </a:r>
            <a:r>
              <a:rPr lang="it-IT" dirty="0">
                <a:solidFill>
                  <a:srgbClr val="FF0000"/>
                </a:solidFill>
              </a:rPr>
              <a:t>questione oggetto del reclamo. In tal caso </a:t>
            </a:r>
            <a:r>
              <a:rPr lang="it-IT" dirty="0" smtClean="0">
                <a:solidFill>
                  <a:srgbClr val="FF0000"/>
                </a:solidFill>
              </a:rPr>
              <a:t>il reclamo dovrebbe essere archiviato</a:t>
            </a:r>
            <a:endParaRPr lang="en-GB"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Reclami e appelli 2</a:t>
            </a:r>
            <a:endParaRPr lang="en-GB" dirty="0"/>
          </a:p>
        </p:txBody>
      </p:sp>
      <p:sp>
        <p:nvSpPr>
          <p:cNvPr id="3" name="Segnaposto contenuto 2"/>
          <p:cNvSpPr>
            <a:spLocks noGrp="1"/>
          </p:cNvSpPr>
          <p:nvPr>
            <p:ph idx="1"/>
          </p:nvPr>
        </p:nvSpPr>
        <p:spPr/>
        <p:txBody>
          <a:bodyPr/>
          <a:lstStyle/>
          <a:p>
            <a:r>
              <a:rPr lang="it-IT" dirty="0">
                <a:solidFill>
                  <a:srgbClr val="FF0000"/>
                </a:solidFill>
              </a:rPr>
              <a:t>Nei Concorsi, dove, a seguito di un atleta che gareggia "sotto reclamo", un altro atleta è autorizzato a continuare la gara, quando altrimenti non gli sarebbe stato concesso, le prestazioni di quell’atleta e gli eventuali risultati rimarranno validi indipendentemente dal fatto che l’immediata protesta orale dell’atleta "sotto reclamo" abbia esito positivo. </a:t>
            </a:r>
            <a:endParaRPr lang="en-GB"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Gare miste Reg. 147</a:t>
            </a:r>
            <a:endParaRPr lang="en-GB" dirty="0"/>
          </a:p>
        </p:txBody>
      </p:sp>
      <p:sp>
        <p:nvSpPr>
          <p:cNvPr id="3" name="Segnaposto contenuto 2"/>
          <p:cNvSpPr>
            <a:spLocks noGrp="1"/>
          </p:cNvSpPr>
          <p:nvPr>
            <p:ph idx="1"/>
          </p:nvPr>
        </p:nvSpPr>
        <p:spPr/>
        <p:txBody>
          <a:bodyPr>
            <a:normAutofit fontScale="92500" lnSpcReduction="20000"/>
          </a:bodyPr>
          <a:lstStyle/>
          <a:p>
            <a:r>
              <a:rPr lang="it-IT" dirty="0" smtClean="0">
                <a:solidFill>
                  <a:srgbClr val="FF0000"/>
                </a:solidFill>
              </a:rPr>
              <a:t>a) </a:t>
            </a:r>
            <a:r>
              <a:rPr lang="it-IT" dirty="0">
                <a:solidFill>
                  <a:srgbClr val="FF0000"/>
                </a:solidFill>
              </a:rPr>
              <a:t>gare miste di corsa di 5000m o superiori in competizioni che si svolgono nello stadio</a:t>
            </a:r>
            <a:r>
              <a:rPr lang="it-IT" dirty="0" smtClean="0">
                <a:solidFill>
                  <a:srgbClr val="FF0000"/>
                </a:solidFill>
              </a:rPr>
              <a:t>, ma </a:t>
            </a:r>
            <a:r>
              <a:rPr lang="it-IT" dirty="0">
                <a:solidFill>
                  <a:srgbClr val="FF0000"/>
                </a:solidFill>
              </a:rPr>
              <a:t>è consentito </a:t>
            </a:r>
            <a:r>
              <a:rPr lang="it-IT" dirty="0" smtClean="0">
                <a:solidFill>
                  <a:srgbClr val="FF0000"/>
                </a:solidFill>
              </a:rPr>
              <a:t>solo quando </a:t>
            </a:r>
            <a:r>
              <a:rPr lang="it-IT" dirty="0">
                <a:solidFill>
                  <a:srgbClr val="FF0000"/>
                </a:solidFill>
              </a:rPr>
              <a:t>vi sia in gara un insufficiente numero di atleti di uno o entrambi i sessi tale </a:t>
            </a:r>
            <a:r>
              <a:rPr lang="it-IT" dirty="0" smtClean="0">
                <a:solidFill>
                  <a:srgbClr val="FF0000"/>
                </a:solidFill>
              </a:rPr>
              <a:t>da giustificare lo </a:t>
            </a:r>
            <a:r>
              <a:rPr lang="it-IT" dirty="0">
                <a:solidFill>
                  <a:srgbClr val="FF0000"/>
                </a:solidFill>
              </a:rPr>
              <a:t>svolgimento di gare separate. Il </a:t>
            </a:r>
            <a:r>
              <a:rPr lang="it-IT" dirty="0" smtClean="0">
                <a:solidFill>
                  <a:srgbClr val="FF0000"/>
                </a:solidFill>
              </a:rPr>
              <a:t>sesso di </a:t>
            </a:r>
            <a:r>
              <a:rPr lang="it-IT" dirty="0">
                <a:solidFill>
                  <a:srgbClr val="FF0000"/>
                </a:solidFill>
              </a:rPr>
              <a:t>ciascun atleta deve essere indicato </a:t>
            </a:r>
            <a:r>
              <a:rPr lang="it-IT" dirty="0" smtClean="0">
                <a:solidFill>
                  <a:srgbClr val="FF0000"/>
                </a:solidFill>
              </a:rPr>
              <a:t>nel risultato</a:t>
            </a:r>
            <a:r>
              <a:rPr lang="it-IT" dirty="0">
                <a:solidFill>
                  <a:srgbClr val="FF0000"/>
                </a:solidFill>
              </a:rPr>
              <a:t>. Tali gare non possono, in ogni caso,essere </a:t>
            </a:r>
            <a:r>
              <a:rPr lang="it-IT" dirty="0" smtClean="0">
                <a:solidFill>
                  <a:srgbClr val="FF0000"/>
                </a:solidFill>
              </a:rPr>
              <a:t>condotte in </a:t>
            </a:r>
            <a:r>
              <a:rPr lang="it-IT" dirty="0">
                <a:solidFill>
                  <a:srgbClr val="FF0000"/>
                </a:solidFill>
              </a:rPr>
              <a:t>modo tale da </a:t>
            </a:r>
            <a:r>
              <a:rPr lang="it-IT" dirty="0" smtClean="0">
                <a:solidFill>
                  <a:srgbClr val="FF0000"/>
                </a:solidFill>
              </a:rPr>
              <a:t>permettere agli </a:t>
            </a:r>
            <a:r>
              <a:rPr lang="it-IT" dirty="0">
                <a:solidFill>
                  <a:srgbClr val="FF0000"/>
                </a:solidFill>
              </a:rPr>
              <a:t>atleti </a:t>
            </a:r>
            <a:r>
              <a:rPr lang="it-IT" dirty="0" smtClean="0">
                <a:solidFill>
                  <a:srgbClr val="FF0000"/>
                </a:solidFill>
              </a:rPr>
              <a:t>di un </a:t>
            </a:r>
            <a:r>
              <a:rPr lang="it-IT" dirty="0">
                <a:solidFill>
                  <a:srgbClr val="FF0000"/>
                </a:solidFill>
              </a:rPr>
              <a:t>sesso di fare l’andatura o fornire assistenza agli atleti dell’altro sesso.</a:t>
            </a:r>
            <a:endParaRPr lang="en-GB"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Gare miste 2</a:t>
            </a:r>
            <a:endParaRPr lang="en-GB" dirty="0"/>
          </a:p>
        </p:txBody>
      </p:sp>
      <p:sp>
        <p:nvSpPr>
          <p:cNvPr id="3" name="Segnaposto contenuto 2"/>
          <p:cNvSpPr>
            <a:spLocks noGrp="1"/>
          </p:cNvSpPr>
          <p:nvPr>
            <p:ph idx="1"/>
          </p:nvPr>
        </p:nvSpPr>
        <p:spPr/>
        <p:txBody>
          <a:bodyPr>
            <a:normAutofit fontScale="77500" lnSpcReduction="20000"/>
          </a:bodyPr>
          <a:lstStyle/>
          <a:p>
            <a:r>
              <a:rPr lang="it-IT" dirty="0">
                <a:solidFill>
                  <a:srgbClr val="FF0000"/>
                </a:solidFill>
              </a:rPr>
              <a:t>(b) i Concorsi per uomini e donne </a:t>
            </a:r>
            <a:r>
              <a:rPr lang="it-IT" dirty="0" smtClean="0">
                <a:solidFill>
                  <a:srgbClr val="FF0000"/>
                </a:solidFill>
              </a:rPr>
              <a:t>possono essere condotti contemporaneamente </a:t>
            </a:r>
            <a:r>
              <a:rPr lang="it-IT" dirty="0">
                <a:solidFill>
                  <a:srgbClr val="FF0000"/>
                </a:solidFill>
              </a:rPr>
              <a:t>in una o più pedane. Devono essere usati fogli gara separati ed </a:t>
            </a:r>
            <a:r>
              <a:rPr lang="it-IT" dirty="0" smtClean="0">
                <a:solidFill>
                  <a:srgbClr val="FF0000"/>
                </a:solidFill>
              </a:rPr>
              <a:t>i risultati </a:t>
            </a:r>
            <a:r>
              <a:rPr lang="it-IT" dirty="0">
                <a:solidFill>
                  <a:srgbClr val="FF0000"/>
                </a:solidFill>
              </a:rPr>
              <a:t>ufficializzati </a:t>
            </a:r>
            <a:r>
              <a:rPr lang="it-IT" dirty="0" smtClean="0">
                <a:solidFill>
                  <a:srgbClr val="FF0000"/>
                </a:solidFill>
              </a:rPr>
              <a:t>per ciascun </a:t>
            </a:r>
            <a:r>
              <a:rPr lang="it-IT" dirty="0">
                <a:solidFill>
                  <a:srgbClr val="FF0000"/>
                </a:solidFill>
              </a:rPr>
              <a:t>sesso. </a:t>
            </a:r>
            <a:r>
              <a:rPr lang="it-IT" dirty="0" smtClean="0">
                <a:solidFill>
                  <a:srgbClr val="FF0000"/>
                </a:solidFill>
              </a:rPr>
              <a:t> Ogni </a:t>
            </a:r>
            <a:r>
              <a:rPr lang="it-IT" dirty="0">
                <a:solidFill>
                  <a:srgbClr val="FF0000"/>
                </a:solidFill>
              </a:rPr>
              <a:t>turno di prove di queste gare può essere </a:t>
            </a:r>
            <a:r>
              <a:rPr lang="it-IT" dirty="0" smtClean="0">
                <a:solidFill>
                  <a:srgbClr val="FF0000"/>
                </a:solidFill>
              </a:rPr>
              <a:t>condotto o </a:t>
            </a:r>
            <a:r>
              <a:rPr lang="it-IT" dirty="0">
                <a:solidFill>
                  <a:srgbClr val="FF0000"/>
                </a:solidFill>
              </a:rPr>
              <a:t>con la chiamata di tutti gli atleti di un </a:t>
            </a:r>
            <a:r>
              <a:rPr lang="it-IT" dirty="0" smtClean="0">
                <a:solidFill>
                  <a:srgbClr val="FF0000"/>
                </a:solidFill>
              </a:rPr>
              <a:t>sesso ed </a:t>
            </a:r>
            <a:r>
              <a:rPr lang="it-IT" dirty="0">
                <a:solidFill>
                  <a:srgbClr val="FF0000"/>
                </a:solidFill>
              </a:rPr>
              <a:t>a seguire dagli altri o alternandoli</a:t>
            </a:r>
            <a:r>
              <a:rPr lang="it-IT" dirty="0" smtClean="0">
                <a:solidFill>
                  <a:srgbClr val="FF0000"/>
                </a:solidFill>
              </a:rPr>
              <a:t>. Ai </a:t>
            </a:r>
            <a:r>
              <a:rPr lang="it-IT" dirty="0">
                <a:solidFill>
                  <a:srgbClr val="FF0000"/>
                </a:solidFill>
              </a:rPr>
              <a:t>fini della Regola 180.17, </a:t>
            </a:r>
            <a:r>
              <a:rPr lang="it-IT" dirty="0" smtClean="0">
                <a:solidFill>
                  <a:srgbClr val="FF0000"/>
                </a:solidFill>
              </a:rPr>
              <a:t>tutti gli </a:t>
            </a:r>
            <a:r>
              <a:rPr lang="it-IT" dirty="0">
                <a:solidFill>
                  <a:srgbClr val="FF0000"/>
                </a:solidFill>
              </a:rPr>
              <a:t>atleti devono essere considerati come se fossero dello stesso sesso. I Salti in Elevazione sono condotti su </a:t>
            </a:r>
            <a:r>
              <a:rPr lang="it-IT" dirty="0" smtClean="0">
                <a:solidFill>
                  <a:srgbClr val="FF0000"/>
                </a:solidFill>
              </a:rPr>
              <a:t>una unica </a:t>
            </a:r>
            <a:r>
              <a:rPr lang="it-IT" dirty="0">
                <a:solidFill>
                  <a:srgbClr val="FF0000"/>
                </a:solidFill>
              </a:rPr>
              <a:t>pedana di gara, le Regole da 181 a 183 devono essere </a:t>
            </a:r>
            <a:r>
              <a:rPr lang="it-IT" dirty="0" smtClean="0">
                <a:solidFill>
                  <a:srgbClr val="FF0000"/>
                </a:solidFill>
              </a:rPr>
              <a:t>rigorosamente applicate compreso </a:t>
            </a:r>
            <a:r>
              <a:rPr lang="it-IT" dirty="0">
                <a:solidFill>
                  <a:srgbClr val="FF0000"/>
                </a:solidFill>
              </a:rPr>
              <a:t>che l’asticella </a:t>
            </a:r>
            <a:r>
              <a:rPr lang="it-IT" dirty="0" smtClean="0">
                <a:solidFill>
                  <a:srgbClr val="FF0000"/>
                </a:solidFill>
              </a:rPr>
              <a:t>deve continuare </a:t>
            </a:r>
            <a:r>
              <a:rPr lang="it-IT" dirty="0">
                <a:solidFill>
                  <a:srgbClr val="FF0000"/>
                </a:solidFill>
              </a:rPr>
              <a:t>ad essere alzata </a:t>
            </a:r>
            <a:r>
              <a:rPr lang="it-IT" dirty="0" smtClean="0">
                <a:solidFill>
                  <a:srgbClr val="FF0000"/>
                </a:solidFill>
              </a:rPr>
              <a:t>conformemente con </a:t>
            </a:r>
            <a:r>
              <a:rPr lang="it-IT" dirty="0">
                <a:solidFill>
                  <a:srgbClr val="FF0000"/>
                </a:solidFill>
              </a:rPr>
              <a:t>i singoli incrementi comunicati in precedenza per l'intera competizione.</a:t>
            </a:r>
            <a:endParaRPr lang="en-GB"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Partenza Reg. 162</a:t>
            </a:r>
            <a:endParaRPr lang="en-GB" dirty="0"/>
          </a:p>
        </p:txBody>
      </p:sp>
      <p:sp>
        <p:nvSpPr>
          <p:cNvPr id="3" name="Segnaposto contenuto 2"/>
          <p:cNvSpPr>
            <a:spLocks noGrp="1"/>
          </p:cNvSpPr>
          <p:nvPr>
            <p:ph idx="1"/>
          </p:nvPr>
        </p:nvSpPr>
        <p:spPr/>
        <p:txBody>
          <a:bodyPr/>
          <a:lstStyle/>
          <a:p>
            <a:r>
              <a:rPr lang="it-IT" dirty="0" smtClean="0">
                <a:solidFill>
                  <a:srgbClr val="FF0000"/>
                </a:solidFill>
              </a:rPr>
              <a:t>L’inizio della partenza è definito:</a:t>
            </a:r>
          </a:p>
          <a:p>
            <a:r>
              <a:rPr lang="it-IT" dirty="0" smtClean="0">
                <a:solidFill>
                  <a:srgbClr val="FF0000"/>
                </a:solidFill>
              </a:rPr>
              <a:t>(a) nel caso di una partenza accovacciata, come qualsiasi movimento di un atleta che include o ha come conseguenza la perdita di contatto di uno o entrambi i piedi con le piastre dei blocchi di partenza o la perdita di contatto di una o entrambe le mani con il terreno</a:t>
            </a:r>
            <a:endParaRPr lang="en-GB"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Partenza 2</a:t>
            </a:r>
            <a:endParaRPr lang="en-GB" dirty="0"/>
          </a:p>
        </p:txBody>
      </p:sp>
      <p:sp>
        <p:nvSpPr>
          <p:cNvPr id="3" name="Segnaposto contenuto 2"/>
          <p:cNvSpPr>
            <a:spLocks noGrp="1"/>
          </p:cNvSpPr>
          <p:nvPr>
            <p:ph idx="1"/>
          </p:nvPr>
        </p:nvSpPr>
        <p:spPr/>
        <p:txBody>
          <a:bodyPr/>
          <a:lstStyle/>
          <a:p>
            <a:r>
              <a:rPr lang="it-IT" dirty="0">
                <a:solidFill>
                  <a:srgbClr val="FF0000"/>
                </a:solidFill>
              </a:rPr>
              <a:t>(b) nel caso di una partenza in piedi, come qualsiasi movimento che provoca la perdita di contatto con il terreno di uno o entrambi i piedi</a:t>
            </a:r>
            <a:r>
              <a:rPr lang="it-IT" dirty="0" smtClean="0">
                <a:solidFill>
                  <a:srgbClr val="FF0000"/>
                </a:solidFill>
              </a:rPr>
              <a:t>. Se </a:t>
            </a:r>
            <a:r>
              <a:rPr lang="it-IT" dirty="0">
                <a:solidFill>
                  <a:srgbClr val="FF0000"/>
                </a:solidFill>
              </a:rPr>
              <a:t>il Giudice di Partenza stabilisce che un atleta, </a:t>
            </a:r>
            <a:r>
              <a:rPr lang="it-IT" dirty="0" smtClean="0">
                <a:solidFill>
                  <a:srgbClr val="FF0000"/>
                </a:solidFill>
              </a:rPr>
              <a:t>prima di </a:t>
            </a:r>
            <a:r>
              <a:rPr lang="it-IT" dirty="0">
                <a:solidFill>
                  <a:srgbClr val="FF0000"/>
                </a:solidFill>
              </a:rPr>
              <a:t>avvertire il suono della pistola, ha iniziato un movimento che non è stato interrotto ed è proseguito nell’avvio della sua partenza, sarà assegnata una falsa partenza</a:t>
            </a:r>
            <a:endParaRPr lang="en-GB"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Partenza 3</a:t>
            </a:r>
            <a:endParaRPr lang="en-GB" dirty="0"/>
          </a:p>
        </p:txBody>
      </p:sp>
      <p:sp>
        <p:nvSpPr>
          <p:cNvPr id="3" name="Segnaposto contenuto 2"/>
          <p:cNvSpPr>
            <a:spLocks noGrp="1"/>
          </p:cNvSpPr>
          <p:nvPr>
            <p:ph idx="1"/>
          </p:nvPr>
        </p:nvSpPr>
        <p:spPr/>
        <p:txBody>
          <a:bodyPr/>
          <a:lstStyle/>
          <a:p>
            <a:r>
              <a:rPr lang="it-IT" dirty="0"/>
              <a:t>Nota (i): Qualsiasi </a:t>
            </a:r>
            <a:r>
              <a:rPr lang="it-IT" dirty="0">
                <a:solidFill>
                  <a:srgbClr val="FF0000"/>
                </a:solidFill>
              </a:rPr>
              <a:t>altro</a:t>
            </a:r>
            <a:r>
              <a:rPr lang="it-IT" dirty="0"/>
              <a:t> movimento di un atleta non deve essere considerato quale inizio della partenza. Queste situazioni possono essere sanzionate, ove il caso, con ammonizione disciplinare o squalifica</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Rifornimenti Reg. 463.15</a:t>
            </a:r>
            <a:endParaRPr lang="en-GB" dirty="0"/>
          </a:p>
        </p:txBody>
      </p:sp>
      <p:sp>
        <p:nvSpPr>
          <p:cNvPr id="3" name="Segnaposto contenuto 2"/>
          <p:cNvSpPr>
            <a:spLocks noGrp="1"/>
          </p:cNvSpPr>
          <p:nvPr>
            <p:ph idx="1"/>
          </p:nvPr>
        </p:nvSpPr>
        <p:spPr/>
        <p:txBody>
          <a:bodyPr/>
          <a:lstStyle/>
          <a:p>
            <a:r>
              <a:rPr lang="it-IT" dirty="0">
                <a:solidFill>
                  <a:srgbClr val="FF0000"/>
                </a:solidFill>
              </a:rPr>
              <a:t>Un atleta può, in qualsiasi momento, trasportare acqua </a:t>
            </a:r>
            <a:r>
              <a:rPr lang="it-IT" dirty="0" smtClean="0">
                <a:solidFill>
                  <a:srgbClr val="FF0000"/>
                </a:solidFill>
              </a:rPr>
              <a:t>o rifornimenti </a:t>
            </a:r>
            <a:r>
              <a:rPr lang="it-IT" dirty="0">
                <a:solidFill>
                  <a:srgbClr val="FF0000"/>
                </a:solidFill>
              </a:rPr>
              <a:t>a mano o </a:t>
            </a:r>
            <a:r>
              <a:rPr lang="it-IT" dirty="0" smtClean="0">
                <a:solidFill>
                  <a:srgbClr val="FF0000"/>
                </a:solidFill>
              </a:rPr>
              <a:t>attaccati al suo corpo </a:t>
            </a:r>
            <a:r>
              <a:rPr lang="it-IT" dirty="0">
                <a:solidFill>
                  <a:srgbClr val="FF0000"/>
                </a:solidFill>
              </a:rPr>
              <a:t>la cui provvista è stata effettuata fin dalla partenza o raccolti o ricevuti in una postazione ufficiale;</a:t>
            </a:r>
            <a:endParaRPr lang="en-GB"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Corsa ad ostacoli Reg. 168</a:t>
            </a:r>
            <a:endParaRPr lang="en-GB" dirty="0"/>
          </a:p>
        </p:txBody>
      </p:sp>
      <p:sp>
        <p:nvSpPr>
          <p:cNvPr id="3" name="Segnaposto contenuto 2"/>
          <p:cNvSpPr>
            <a:spLocks noGrp="1"/>
          </p:cNvSpPr>
          <p:nvPr>
            <p:ph idx="1"/>
          </p:nvPr>
        </p:nvSpPr>
        <p:spPr/>
        <p:txBody>
          <a:bodyPr>
            <a:normAutofit fontScale="92500" lnSpcReduction="10000"/>
          </a:bodyPr>
          <a:lstStyle/>
          <a:p>
            <a:r>
              <a:rPr lang="it-IT" dirty="0"/>
              <a:t>Tutte le gare debbono essere disputate in corsia e ciascun concorrente deve passare </a:t>
            </a:r>
            <a:r>
              <a:rPr lang="it-IT" dirty="0" smtClean="0"/>
              <a:t>ogni </a:t>
            </a:r>
            <a:r>
              <a:rPr lang="it-IT" dirty="0" smtClean="0">
                <a:solidFill>
                  <a:srgbClr val="FF0000"/>
                </a:solidFill>
              </a:rPr>
              <a:t>ostacolo</a:t>
            </a:r>
            <a:r>
              <a:rPr lang="it-IT" dirty="0" smtClean="0"/>
              <a:t> mantenendosi </a:t>
            </a:r>
            <a:r>
              <a:rPr lang="it-IT" dirty="0"/>
              <a:t>sempre nella propria corsia</a:t>
            </a:r>
            <a:r>
              <a:rPr lang="it-IT" dirty="0" smtClean="0"/>
              <a:t>. </a:t>
            </a:r>
            <a:r>
              <a:rPr lang="it-IT" dirty="0" smtClean="0">
                <a:solidFill>
                  <a:srgbClr val="FF0000"/>
                </a:solidFill>
              </a:rPr>
              <a:t>In </a:t>
            </a:r>
            <a:r>
              <a:rPr lang="it-IT" dirty="0">
                <a:solidFill>
                  <a:srgbClr val="FF0000"/>
                </a:solidFill>
              </a:rPr>
              <a:t>caso contrario, si applicherà la squalifica, salvo quanto previsto dalla Regola 163.4. In aggiunta, un atleta deve essere squalificato se</a:t>
            </a:r>
            <a:r>
              <a:rPr lang="it-IT" dirty="0" smtClean="0">
                <a:solidFill>
                  <a:srgbClr val="FF0000"/>
                </a:solidFill>
              </a:rPr>
              <a:t>:</a:t>
            </a:r>
          </a:p>
          <a:p>
            <a:r>
              <a:rPr lang="it-IT" dirty="0" smtClean="0"/>
              <a:t>(</a:t>
            </a:r>
            <a:r>
              <a:rPr lang="it-IT" dirty="0"/>
              <a:t>a) nel momento del passaggio, il suo piede o la gamba è a fianco dell’ostacolo (su l’uno o l’altro lato) al di sotto del piano orizzontale della parte superiore di ciascun ostacolo; </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Corsa ad ostacoli 2</a:t>
            </a:r>
            <a:endParaRPr lang="en-GB" dirty="0"/>
          </a:p>
        </p:txBody>
      </p:sp>
      <p:sp>
        <p:nvSpPr>
          <p:cNvPr id="3" name="Segnaposto contenuto 2"/>
          <p:cNvSpPr>
            <a:spLocks noGrp="1"/>
          </p:cNvSpPr>
          <p:nvPr>
            <p:ph idx="1"/>
          </p:nvPr>
        </p:nvSpPr>
        <p:spPr/>
        <p:txBody>
          <a:bodyPr/>
          <a:lstStyle/>
          <a:p>
            <a:r>
              <a:rPr lang="it-IT" dirty="0">
                <a:solidFill>
                  <a:srgbClr val="FF0000"/>
                </a:solidFill>
              </a:rPr>
              <a:t>(b</a:t>
            </a:r>
            <a:r>
              <a:rPr lang="it-IT" dirty="0" smtClean="0">
                <a:solidFill>
                  <a:srgbClr val="FF0000"/>
                </a:solidFill>
              </a:rPr>
              <a:t>) abbatte </a:t>
            </a:r>
            <a:r>
              <a:rPr lang="it-IT" dirty="0">
                <a:solidFill>
                  <a:srgbClr val="FF0000"/>
                </a:solidFill>
              </a:rPr>
              <a:t>o sposta qualsiasi </a:t>
            </a:r>
            <a:r>
              <a:rPr lang="it-IT" dirty="0" smtClean="0">
                <a:solidFill>
                  <a:srgbClr val="FF0000"/>
                </a:solidFill>
              </a:rPr>
              <a:t>ostacolo con </a:t>
            </a:r>
            <a:r>
              <a:rPr lang="it-IT" dirty="0">
                <a:solidFill>
                  <a:srgbClr val="FF0000"/>
                </a:solidFill>
              </a:rPr>
              <a:t>la mano, il corpo o la parte superiore della gamba avanzante</a:t>
            </a:r>
            <a:r>
              <a:rPr lang="it-IT" dirty="0" smtClean="0">
                <a:solidFill>
                  <a:srgbClr val="FF0000"/>
                </a:solidFill>
              </a:rPr>
              <a:t>;</a:t>
            </a:r>
          </a:p>
          <a:p>
            <a:r>
              <a:rPr lang="it-IT" dirty="0" smtClean="0">
                <a:solidFill>
                  <a:srgbClr val="FF0000"/>
                </a:solidFill>
              </a:rPr>
              <a:t>(</a:t>
            </a:r>
            <a:r>
              <a:rPr lang="it-IT" dirty="0">
                <a:solidFill>
                  <a:srgbClr val="FF0000"/>
                </a:solidFill>
              </a:rPr>
              <a:t>c) abbatte direttamente o </a:t>
            </a:r>
            <a:r>
              <a:rPr lang="it-IT" dirty="0" smtClean="0">
                <a:solidFill>
                  <a:srgbClr val="FF0000"/>
                </a:solidFill>
              </a:rPr>
              <a:t>indirettamente o </a:t>
            </a:r>
            <a:r>
              <a:rPr lang="it-IT" dirty="0">
                <a:solidFill>
                  <a:srgbClr val="FF0000"/>
                </a:solidFill>
              </a:rPr>
              <a:t>sposta un ostacolo </a:t>
            </a:r>
            <a:r>
              <a:rPr lang="it-IT" dirty="0" smtClean="0">
                <a:solidFill>
                  <a:srgbClr val="FF0000"/>
                </a:solidFill>
              </a:rPr>
              <a:t>nella sua o </a:t>
            </a:r>
            <a:r>
              <a:rPr lang="it-IT" dirty="0">
                <a:solidFill>
                  <a:srgbClr val="FF0000"/>
                </a:solidFill>
              </a:rPr>
              <a:t>in un'altra corsia in modo tale da ostruire </a:t>
            </a:r>
            <a:r>
              <a:rPr lang="it-IT" dirty="0" smtClean="0">
                <a:solidFill>
                  <a:srgbClr val="FF0000"/>
                </a:solidFill>
              </a:rPr>
              <a:t>qualsiasi altro atleta in </a:t>
            </a:r>
            <a:r>
              <a:rPr lang="it-IT" dirty="0">
                <a:solidFill>
                  <a:srgbClr val="FF0000"/>
                </a:solidFill>
              </a:rPr>
              <a:t>gara </a:t>
            </a:r>
            <a:r>
              <a:rPr lang="it-IT" dirty="0" smtClean="0">
                <a:solidFill>
                  <a:srgbClr val="FF0000"/>
                </a:solidFill>
              </a:rPr>
              <a:t>e/o violando anche </a:t>
            </a:r>
            <a:r>
              <a:rPr lang="it-IT" dirty="0">
                <a:solidFill>
                  <a:srgbClr val="FF0000"/>
                </a:solidFill>
              </a:rPr>
              <a:t>un'altra regola.</a:t>
            </a:r>
            <a:endParaRPr lang="en-GB"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Corsa con siepi</a:t>
            </a:r>
            <a:endParaRPr lang="en-GB" dirty="0"/>
          </a:p>
        </p:txBody>
      </p:sp>
      <p:sp>
        <p:nvSpPr>
          <p:cNvPr id="3" name="Segnaposto contenuto 2"/>
          <p:cNvSpPr>
            <a:spLocks noGrp="1"/>
          </p:cNvSpPr>
          <p:nvPr>
            <p:ph idx="1"/>
          </p:nvPr>
        </p:nvSpPr>
        <p:spPr/>
        <p:txBody>
          <a:bodyPr/>
          <a:lstStyle/>
          <a:p>
            <a:r>
              <a:rPr lang="it-IT" dirty="0"/>
              <a:t>Gli ostacoli debbono essere alti 0,914m +</a:t>
            </a:r>
            <a:r>
              <a:rPr lang="it-IT" dirty="0" smtClean="0"/>
              <a:t>0,003 m per le </a:t>
            </a:r>
            <a:r>
              <a:rPr lang="it-IT" dirty="0"/>
              <a:t>gare degli </a:t>
            </a:r>
            <a:r>
              <a:rPr lang="it-IT" dirty="0" smtClean="0"/>
              <a:t>Uomini Senior </a:t>
            </a:r>
            <a:r>
              <a:rPr lang="it-IT" dirty="0"/>
              <a:t>e U20, </a:t>
            </a:r>
            <a:r>
              <a:rPr lang="it-IT" dirty="0">
                <a:solidFill>
                  <a:srgbClr val="FF0000"/>
                </a:solidFill>
              </a:rPr>
              <a:t>alti 0,838m +0,003m per le gare degli Uomini </a:t>
            </a:r>
            <a:r>
              <a:rPr lang="it-IT" dirty="0" smtClean="0">
                <a:solidFill>
                  <a:srgbClr val="FF0000"/>
                </a:solidFill>
              </a:rPr>
              <a:t>U18 </a:t>
            </a:r>
            <a:r>
              <a:rPr lang="it-IT" dirty="0" smtClean="0"/>
              <a:t>e </a:t>
            </a:r>
            <a:r>
              <a:rPr lang="it-IT" dirty="0"/>
              <a:t>0,762m +0,003m per </a:t>
            </a:r>
            <a:r>
              <a:rPr lang="it-IT" dirty="0" smtClean="0"/>
              <a:t>le gare </a:t>
            </a:r>
            <a:r>
              <a:rPr lang="it-IT" dirty="0"/>
              <a:t>delle Donne, ed essere larghi al minimo </a:t>
            </a:r>
            <a:r>
              <a:rPr lang="it-IT" dirty="0" smtClean="0"/>
              <a:t>3,94m.</a:t>
            </a:r>
          </a:p>
          <a:p>
            <a:r>
              <a:rPr lang="it-IT" b="1" dirty="0" smtClean="0">
                <a:solidFill>
                  <a:srgbClr val="FF0000"/>
                </a:solidFill>
              </a:rPr>
              <a:t>Modifica </a:t>
            </a:r>
            <a:r>
              <a:rPr lang="it-IT" b="1" dirty="0">
                <a:solidFill>
                  <a:srgbClr val="FF0000"/>
                </a:solidFill>
              </a:rPr>
              <a:t>in vigore dal 1° Aprile 2020</a:t>
            </a:r>
            <a:endParaRPr lang="en-GB"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Corse con siepi 2</a:t>
            </a:r>
            <a:endParaRPr lang="en-GB" dirty="0"/>
          </a:p>
        </p:txBody>
      </p:sp>
      <p:sp>
        <p:nvSpPr>
          <p:cNvPr id="3" name="Segnaposto contenuto 2"/>
          <p:cNvSpPr>
            <a:spLocks noGrp="1"/>
          </p:cNvSpPr>
          <p:nvPr>
            <p:ph idx="1"/>
          </p:nvPr>
        </p:nvSpPr>
        <p:spPr/>
        <p:txBody>
          <a:bodyPr>
            <a:normAutofit fontScale="85000" lnSpcReduction="20000"/>
          </a:bodyPr>
          <a:lstStyle/>
          <a:p>
            <a:r>
              <a:rPr lang="it-IT" dirty="0"/>
              <a:t>Il fondo della fossa con acqua deve avere una superficie sintetica, o un tappeto, di sufficiente spessore da assicurare un atterraggio senza pericoli e permettere ai chiodi di fare una presa soddisfacente. La profondità dell’acqua immediatamente sotto l’ostacolo deve essere di </a:t>
            </a:r>
            <a:r>
              <a:rPr lang="it-IT" dirty="0">
                <a:solidFill>
                  <a:srgbClr val="FF0000"/>
                </a:solidFill>
              </a:rPr>
              <a:t>0,50m</a:t>
            </a:r>
            <a:r>
              <a:rPr lang="it-IT" dirty="0"/>
              <a:t> +</a:t>
            </a:r>
            <a:r>
              <a:rPr lang="it-IT" dirty="0" smtClean="0"/>
              <a:t>0,05m (</a:t>
            </a:r>
            <a:r>
              <a:rPr lang="it-IT" dirty="0" err="1" smtClean="0"/>
              <a:t>prec</a:t>
            </a:r>
            <a:r>
              <a:rPr lang="it-IT" dirty="0" smtClean="0"/>
              <a:t>. 0.70) per </a:t>
            </a:r>
            <a:r>
              <a:rPr lang="it-IT" dirty="0"/>
              <a:t>uno spazio di circa </a:t>
            </a:r>
            <a:r>
              <a:rPr lang="it-IT" dirty="0" smtClean="0">
                <a:solidFill>
                  <a:srgbClr val="FF0000"/>
                </a:solidFill>
              </a:rPr>
              <a:t>1</a:t>
            </a:r>
            <a:r>
              <a:rPr lang="it-IT" dirty="0" smtClean="0">
                <a:solidFill>
                  <a:srgbClr val="FF0000"/>
                </a:solidFill>
              </a:rPr>
              <a:t>,20m </a:t>
            </a:r>
            <a:r>
              <a:rPr lang="it-IT" dirty="0" smtClean="0"/>
              <a:t>(</a:t>
            </a:r>
            <a:r>
              <a:rPr lang="it-IT" dirty="0" err="1" smtClean="0"/>
              <a:t>prec</a:t>
            </a:r>
            <a:r>
              <a:rPr lang="it-IT" dirty="0" smtClean="0"/>
              <a:t>. 0.30)</a:t>
            </a:r>
            <a:r>
              <a:rPr lang="it-IT" dirty="0" smtClean="0"/>
              <a:t>. </a:t>
            </a:r>
            <a:r>
              <a:rPr lang="it-IT" dirty="0"/>
              <a:t>Da questo punto, il fondo deve avere un’inclinazione </a:t>
            </a:r>
            <a:r>
              <a:rPr lang="it-IT" dirty="0" smtClean="0"/>
              <a:t>uniforme di </a:t>
            </a:r>
            <a:r>
              <a:rPr lang="it-IT" dirty="0"/>
              <a:t>12,4° +1°e salire verso la pista sino alla fine della fossa. All’inizio della gara l’acqua della fossa deve essere al livello della pista con un margine di </a:t>
            </a:r>
            <a:r>
              <a:rPr lang="it-IT" dirty="0" smtClean="0"/>
              <a:t>20mm.</a:t>
            </a:r>
          </a:p>
          <a:p>
            <a:r>
              <a:rPr lang="it-IT" dirty="0" smtClean="0">
                <a:solidFill>
                  <a:srgbClr val="FF0000"/>
                </a:solidFill>
              </a:rPr>
              <a:t>Nota</a:t>
            </a:r>
            <a:r>
              <a:rPr lang="it-IT" dirty="0">
                <a:solidFill>
                  <a:srgbClr val="FF0000"/>
                </a:solidFill>
              </a:rPr>
              <a:t>: Le fosse, conformi </a:t>
            </a:r>
            <a:r>
              <a:rPr lang="it-IT" dirty="0" smtClean="0">
                <a:solidFill>
                  <a:srgbClr val="FF0000"/>
                </a:solidFill>
              </a:rPr>
              <a:t>alle specifiche </a:t>
            </a:r>
            <a:r>
              <a:rPr lang="it-IT" dirty="0">
                <a:solidFill>
                  <a:srgbClr val="FF0000"/>
                </a:solidFill>
              </a:rPr>
              <a:t>2018/19, rimangono accettabili.</a:t>
            </a:r>
            <a:endParaRPr lang="en-GB"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Salti in elevazione Reg. 181</a:t>
            </a:r>
            <a:endParaRPr lang="en-GB" dirty="0"/>
          </a:p>
        </p:txBody>
      </p:sp>
      <p:sp>
        <p:nvSpPr>
          <p:cNvPr id="3" name="Segnaposto contenuto 2"/>
          <p:cNvSpPr>
            <a:spLocks noGrp="1"/>
          </p:cNvSpPr>
          <p:nvPr>
            <p:ph idx="1"/>
          </p:nvPr>
        </p:nvSpPr>
        <p:spPr/>
        <p:txBody>
          <a:bodyPr/>
          <a:lstStyle/>
          <a:p>
            <a:r>
              <a:rPr lang="it-IT" dirty="0"/>
              <a:t>Ogni misurazione di una nuova altezza deve venire eseguita prima che i concorrenti tentino quell’altezza. </a:t>
            </a:r>
            <a:r>
              <a:rPr lang="it-IT" dirty="0">
                <a:solidFill>
                  <a:srgbClr val="FF0000"/>
                </a:solidFill>
              </a:rPr>
              <a:t>Una nuova misurazione dovrebbe essere fatta se l’asticella è stata sostituita</a:t>
            </a:r>
            <a:endParaRPr lang="en-GB"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Salti in estensione Reg. 184</a:t>
            </a:r>
            <a:endParaRPr lang="en-GB" dirty="0"/>
          </a:p>
        </p:txBody>
      </p:sp>
      <p:sp>
        <p:nvSpPr>
          <p:cNvPr id="3" name="Segnaposto contenuto 2"/>
          <p:cNvSpPr>
            <a:spLocks noGrp="1"/>
          </p:cNvSpPr>
          <p:nvPr>
            <p:ph idx="1"/>
          </p:nvPr>
        </p:nvSpPr>
        <p:spPr/>
        <p:txBody>
          <a:bodyPr>
            <a:normAutofit fontScale="92500" lnSpcReduction="20000"/>
          </a:bodyPr>
          <a:lstStyle/>
          <a:p>
            <a:r>
              <a:rPr lang="it-IT" dirty="0" smtClean="0">
                <a:solidFill>
                  <a:srgbClr val="FF0000"/>
                </a:solidFill>
              </a:rPr>
              <a:t>4) Al </a:t>
            </a:r>
            <a:r>
              <a:rPr lang="it-IT" dirty="0">
                <a:solidFill>
                  <a:srgbClr val="FF0000"/>
                </a:solidFill>
              </a:rPr>
              <a:t>fine di </a:t>
            </a:r>
            <a:r>
              <a:rPr lang="it-IT" dirty="0" smtClean="0">
                <a:solidFill>
                  <a:srgbClr val="FF0000"/>
                </a:solidFill>
              </a:rPr>
              <a:t>garantire che </a:t>
            </a:r>
            <a:r>
              <a:rPr lang="it-IT" dirty="0">
                <a:solidFill>
                  <a:srgbClr val="FF0000"/>
                </a:solidFill>
              </a:rPr>
              <a:t>la linea di </a:t>
            </a:r>
            <a:r>
              <a:rPr lang="it-IT" dirty="0" smtClean="0">
                <a:solidFill>
                  <a:srgbClr val="FF0000"/>
                </a:solidFill>
              </a:rPr>
              <a:t>stacco sia chiaramente distinguibile </a:t>
            </a:r>
            <a:r>
              <a:rPr lang="it-IT" dirty="0">
                <a:solidFill>
                  <a:srgbClr val="FF0000"/>
                </a:solidFill>
              </a:rPr>
              <a:t>e in contrasto con la tavola di stacco, il terreno immediatamente </a:t>
            </a:r>
            <a:r>
              <a:rPr lang="it-IT" dirty="0" smtClean="0">
                <a:solidFill>
                  <a:srgbClr val="FF0000"/>
                </a:solidFill>
              </a:rPr>
              <a:t>oltre la </a:t>
            </a:r>
            <a:r>
              <a:rPr lang="it-IT" dirty="0">
                <a:solidFill>
                  <a:srgbClr val="FF0000"/>
                </a:solidFill>
              </a:rPr>
              <a:t>linea di stacco deve essere di colore </a:t>
            </a:r>
            <a:r>
              <a:rPr lang="it-IT" dirty="0" smtClean="0">
                <a:solidFill>
                  <a:srgbClr val="FF0000"/>
                </a:solidFill>
              </a:rPr>
              <a:t>diverso  dal bianco.</a:t>
            </a:r>
          </a:p>
          <a:p>
            <a:r>
              <a:rPr lang="it-IT" dirty="0" smtClean="0">
                <a:solidFill>
                  <a:srgbClr val="FF0000"/>
                </a:solidFill>
              </a:rPr>
              <a:t>5) L'uso </a:t>
            </a:r>
            <a:r>
              <a:rPr lang="it-IT" dirty="0">
                <a:solidFill>
                  <a:srgbClr val="FF0000"/>
                </a:solidFill>
              </a:rPr>
              <a:t>di video o altra tecnologia, per </a:t>
            </a:r>
            <a:r>
              <a:rPr lang="it-IT" dirty="0" smtClean="0">
                <a:solidFill>
                  <a:srgbClr val="FF0000"/>
                </a:solidFill>
              </a:rPr>
              <a:t>aiutare i </a:t>
            </a:r>
            <a:r>
              <a:rPr lang="it-IT" dirty="0">
                <a:solidFill>
                  <a:srgbClr val="FF0000"/>
                </a:solidFill>
              </a:rPr>
              <a:t>Giudici nel decidere l'applicazione della Regola 185.1, </a:t>
            </a:r>
            <a:r>
              <a:rPr lang="it-IT" dirty="0" smtClean="0">
                <a:solidFill>
                  <a:srgbClr val="FF0000"/>
                </a:solidFill>
              </a:rPr>
              <a:t>è fortemente </a:t>
            </a:r>
            <a:r>
              <a:rPr lang="it-IT" dirty="0">
                <a:solidFill>
                  <a:srgbClr val="FF0000"/>
                </a:solidFill>
              </a:rPr>
              <a:t>raccomandata a </a:t>
            </a:r>
            <a:r>
              <a:rPr lang="it-IT" dirty="0" smtClean="0">
                <a:solidFill>
                  <a:srgbClr val="FF0000"/>
                </a:solidFill>
              </a:rPr>
              <a:t>tutti i </a:t>
            </a:r>
            <a:r>
              <a:rPr lang="it-IT" dirty="0">
                <a:solidFill>
                  <a:srgbClr val="FF0000"/>
                </a:solidFill>
              </a:rPr>
              <a:t>livelli delle competizioni. Tuttavia, se la tecnologia non è disponibile, un’asse per la </a:t>
            </a:r>
            <a:r>
              <a:rPr lang="it-IT" dirty="0" smtClean="0">
                <a:solidFill>
                  <a:srgbClr val="FF0000"/>
                </a:solidFill>
              </a:rPr>
              <a:t>plastilina indicatrice </a:t>
            </a:r>
            <a:r>
              <a:rPr lang="it-IT" dirty="0">
                <a:solidFill>
                  <a:srgbClr val="FF0000"/>
                </a:solidFill>
              </a:rPr>
              <a:t>può ancora essere utilizzata</a:t>
            </a:r>
            <a:endParaRPr lang="en-GB"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Salti in estensione 2</a:t>
            </a:r>
            <a:endParaRPr lang="en-GB" dirty="0"/>
          </a:p>
        </p:txBody>
      </p:sp>
      <p:sp>
        <p:nvSpPr>
          <p:cNvPr id="3" name="Segnaposto contenuto 2"/>
          <p:cNvSpPr>
            <a:spLocks noGrp="1"/>
          </p:cNvSpPr>
          <p:nvPr>
            <p:ph idx="1"/>
          </p:nvPr>
        </p:nvSpPr>
        <p:spPr/>
        <p:txBody>
          <a:bodyPr/>
          <a:lstStyle/>
          <a:p>
            <a:r>
              <a:rPr lang="it-IT" dirty="0"/>
              <a:t>La superficie sarà più alta della tavola di stacco di 7mm (+/-1mm). I bordi saranno tagliati in modo che l’incavo che ne deriva, una volta riempito di plastilina, </a:t>
            </a:r>
            <a:r>
              <a:rPr lang="it-IT" dirty="0">
                <a:solidFill>
                  <a:srgbClr val="FF0000"/>
                </a:solidFill>
              </a:rPr>
              <a:t>con la superficie della plastilina più vicina alla linea di stacco</a:t>
            </a:r>
            <a:r>
              <a:rPr lang="it-IT" dirty="0" smtClean="0">
                <a:solidFill>
                  <a:srgbClr val="FF0000"/>
                </a:solidFill>
              </a:rPr>
              <a:t>, sarà ad </a:t>
            </a:r>
            <a:r>
              <a:rPr lang="it-IT" dirty="0">
                <a:solidFill>
                  <a:srgbClr val="FF0000"/>
                </a:solidFill>
              </a:rPr>
              <a:t>un angolo di 90</a:t>
            </a:r>
            <a:r>
              <a:rPr lang="it-IT" dirty="0" smtClean="0">
                <a:solidFill>
                  <a:srgbClr val="FF0000"/>
                </a:solidFill>
              </a:rPr>
              <a:t>° </a:t>
            </a:r>
            <a:r>
              <a:rPr lang="it-IT" dirty="0" smtClean="0"/>
              <a:t>(</a:t>
            </a:r>
            <a:r>
              <a:rPr lang="it-IT" dirty="0" err="1" smtClean="0"/>
              <a:t>prec</a:t>
            </a:r>
            <a:r>
              <a:rPr lang="it-IT" dirty="0" smtClean="0"/>
              <a:t>. 45)</a:t>
            </a:r>
            <a:endParaRPr lang="it-IT" dirty="0" smtClean="0">
              <a:solidFill>
                <a:srgbClr val="FF0000"/>
              </a:solidFill>
            </a:endParaRPr>
          </a:p>
          <a:p>
            <a:endParaRPr lang="it-IT" dirty="0">
              <a:solidFill>
                <a:srgbClr val="FF0000"/>
              </a:solidFill>
            </a:endParaRPr>
          </a:p>
          <a:p>
            <a:r>
              <a:rPr lang="it-IT" b="1" dirty="0" smtClean="0">
                <a:solidFill>
                  <a:srgbClr val="FF0000"/>
                </a:solidFill>
              </a:rPr>
              <a:t>Modifiche in vigore dal 1 novembre 2020</a:t>
            </a:r>
            <a:endParaRPr lang="en-GB" b="1"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Salto in lungo</a:t>
            </a:r>
            <a:endParaRPr lang="en-GB" dirty="0"/>
          </a:p>
        </p:txBody>
      </p:sp>
      <p:sp>
        <p:nvSpPr>
          <p:cNvPr id="3" name="Segnaposto contenuto 2"/>
          <p:cNvSpPr>
            <a:spLocks noGrp="1"/>
          </p:cNvSpPr>
          <p:nvPr>
            <p:ph idx="1"/>
          </p:nvPr>
        </p:nvSpPr>
        <p:spPr/>
        <p:txBody>
          <a:bodyPr/>
          <a:lstStyle/>
          <a:p>
            <a:r>
              <a:rPr lang="it-IT" dirty="0"/>
              <a:t>Un concorrente commette fallo se</a:t>
            </a:r>
            <a:r>
              <a:rPr lang="it-IT" dirty="0" smtClean="0"/>
              <a:t>:</a:t>
            </a:r>
          </a:p>
          <a:p>
            <a:pPr marL="514350" indent="-514350">
              <a:buAutoNum type="alphaLcParenBoth"/>
            </a:pPr>
            <a:r>
              <a:rPr lang="it-IT" dirty="0" smtClean="0"/>
              <a:t>mentre </a:t>
            </a:r>
            <a:r>
              <a:rPr lang="it-IT" dirty="0"/>
              <a:t>stacca, </a:t>
            </a:r>
            <a:r>
              <a:rPr lang="it-IT" dirty="0">
                <a:solidFill>
                  <a:srgbClr val="FF0000"/>
                </a:solidFill>
              </a:rPr>
              <a:t>infrange il piano </a:t>
            </a:r>
            <a:r>
              <a:rPr lang="it-IT" dirty="0" smtClean="0">
                <a:solidFill>
                  <a:srgbClr val="FF0000"/>
                </a:solidFill>
              </a:rPr>
              <a:t>verticale </a:t>
            </a:r>
            <a:r>
              <a:rPr lang="it-IT" dirty="0" smtClean="0"/>
              <a:t>della </a:t>
            </a:r>
            <a:r>
              <a:rPr lang="it-IT" dirty="0"/>
              <a:t>linea di stacco con qualsiasi parte </a:t>
            </a:r>
            <a:r>
              <a:rPr lang="it-IT" dirty="0">
                <a:solidFill>
                  <a:srgbClr val="FF0000"/>
                </a:solidFill>
              </a:rPr>
              <a:t>della sua scarpa</a:t>
            </a:r>
            <a:r>
              <a:rPr lang="it-IT" dirty="0"/>
              <a:t>, sia correndovi sopra senza saltare che nell’azione di salto</a:t>
            </a:r>
            <a:r>
              <a:rPr lang="it-IT" dirty="0" smtClean="0"/>
              <a:t>;</a:t>
            </a:r>
          </a:p>
          <a:p>
            <a:pPr marL="514350" indent="-514350">
              <a:buAutoNum type="alphaLcParenBoth"/>
            </a:pPr>
            <a:endParaRPr lang="it-IT" dirty="0"/>
          </a:p>
          <a:p>
            <a:pPr marL="514350" indent="-514350">
              <a:buNone/>
            </a:pPr>
            <a:r>
              <a:rPr lang="it-IT" b="1" dirty="0" smtClean="0">
                <a:solidFill>
                  <a:srgbClr val="FF0000"/>
                </a:solidFill>
              </a:rPr>
              <a:t>Modifica </a:t>
            </a:r>
            <a:r>
              <a:rPr lang="it-IT" b="1" dirty="0">
                <a:solidFill>
                  <a:srgbClr val="FF0000"/>
                </a:solidFill>
              </a:rPr>
              <a:t>in vigore dal 1° Novembre 2020</a:t>
            </a:r>
            <a:endParaRPr lang="en-GB" b="1"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Attrezzi ufficiali Reg. 187</a:t>
            </a:r>
            <a:endParaRPr lang="en-GB" dirty="0"/>
          </a:p>
        </p:txBody>
      </p:sp>
      <p:sp>
        <p:nvSpPr>
          <p:cNvPr id="3" name="Segnaposto contenuto 2"/>
          <p:cNvSpPr>
            <a:spLocks noGrp="1"/>
          </p:cNvSpPr>
          <p:nvPr>
            <p:ph idx="1"/>
          </p:nvPr>
        </p:nvSpPr>
        <p:spPr/>
        <p:txBody>
          <a:bodyPr/>
          <a:lstStyle/>
          <a:p>
            <a:r>
              <a:rPr lang="it-IT" dirty="0">
                <a:solidFill>
                  <a:srgbClr val="FF0000"/>
                </a:solidFill>
              </a:rPr>
              <a:t>A meno che </a:t>
            </a:r>
            <a:r>
              <a:rPr lang="it-IT" dirty="0" smtClean="0">
                <a:solidFill>
                  <a:srgbClr val="FF0000"/>
                </a:solidFill>
              </a:rPr>
              <a:t>il Direttore </a:t>
            </a:r>
            <a:r>
              <a:rPr lang="it-IT" dirty="0">
                <a:solidFill>
                  <a:srgbClr val="FF0000"/>
                </a:solidFill>
              </a:rPr>
              <a:t>Tecnico </a:t>
            </a:r>
            <a:r>
              <a:rPr lang="it-IT" dirty="0" smtClean="0">
                <a:solidFill>
                  <a:srgbClr val="FF0000"/>
                </a:solidFill>
              </a:rPr>
              <a:t>decida diversamente</a:t>
            </a:r>
            <a:r>
              <a:rPr lang="it-IT" dirty="0">
                <a:solidFill>
                  <a:srgbClr val="FF0000"/>
                </a:solidFill>
              </a:rPr>
              <a:t>, non più di due attrezzi possono essere presentati da qualsiasi atleta per qualsiasi gara di </a:t>
            </a:r>
            <a:r>
              <a:rPr lang="it-IT" dirty="0" smtClean="0">
                <a:solidFill>
                  <a:srgbClr val="FF0000"/>
                </a:solidFill>
              </a:rPr>
              <a:t>lancio in </a:t>
            </a:r>
            <a:r>
              <a:rPr lang="it-IT" dirty="0">
                <a:solidFill>
                  <a:srgbClr val="FF0000"/>
                </a:solidFill>
              </a:rPr>
              <a:t>cui gareggia.</a:t>
            </a:r>
            <a:endParaRPr lang="en-GB"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Gabbia per il disco Reg. 190</a:t>
            </a:r>
            <a:endParaRPr lang="en-GB" dirty="0"/>
          </a:p>
        </p:txBody>
      </p:sp>
      <p:sp>
        <p:nvSpPr>
          <p:cNvPr id="3" name="Segnaposto contenuto 2"/>
          <p:cNvSpPr>
            <a:spLocks noGrp="1"/>
          </p:cNvSpPr>
          <p:nvPr>
            <p:ph idx="1"/>
          </p:nvPr>
        </p:nvSpPr>
        <p:spPr/>
        <p:txBody>
          <a:bodyPr/>
          <a:lstStyle/>
          <a:p>
            <a:r>
              <a:rPr lang="it-IT" dirty="0">
                <a:solidFill>
                  <a:srgbClr val="FF0000"/>
                </a:solidFill>
              </a:rPr>
              <a:t>Nota (</a:t>
            </a:r>
            <a:r>
              <a:rPr lang="it-IT" dirty="0" err="1">
                <a:solidFill>
                  <a:srgbClr val="FF0000"/>
                </a:solidFill>
              </a:rPr>
              <a:t>ii</a:t>
            </a:r>
            <a:r>
              <a:rPr lang="it-IT" dirty="0">
                <a:solidFill>
                  <a:srgbClr val="FF0000"/>
                </a:solidFill>
              </a:rPr>
              <a:t>): I pannelli mobili della gabbia del martello </a:t>
            </a:r>
            <a:r>
              <a:rPr lang="it-IT" dirty="0" smtClean="0">
                <a:solidFill>
                  <a:srgbClr val="FF0000"/>
                </a:solidFill>
              </a:rPr>
              <a:t>possono essere utilizzati quando </a:t>
            </a:r>
            <a:r>
              <a:rPr lang="it-IT" dirty="0">
                <a:solidFill>
                  <a:srgbClr val="FF0000"/>
                </a:solidFill>
              </a:rPr>
              <a:t>la gabbia viene </a:t>
            </a:r>
            <a:r>
              <a:rPr lang="it-IT" dirty="0" smtClean="0">
                <a:solidFill>
                  <a:srgbClr val="FF0000"/>
                </a:solidFill>
              </a:rPr>
              <a:t>usata per </a:t>
            </a:r>
            <a:r>
              <a:rPr lang="it-IT" dirty="0">
                <a:solidFill>
                  <a:srgbClr val="FF0000"/>
                </a:solidFill>
              </a:rPr>
              <a:t>il lancio del disco al fine di limitare le zone di pericolo.</a:t>
            </a:r>
            <a:endParaRPr lang="en-GB"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Squalifica  e partenza Marcia Reg. 230</a:t>
            </a:r>
            <a:endParaRPr lang="en-GB" dirty="0"/>
          </a:p>
        </p:txBody>
      </p:sp>
      <p:sp>
        <p:nvSpPr>
          <p:cNvPr id="3" name="Segnaposto contenuto 2"/>
          <p:cNvSpPr>
            <a:spLocks noGrp="1"/>
          </p:cNvSpPr>
          <p:nvPr>
            <p:ph idx="1"/>
          </p:nvPr>
        </p:nvSpPr>
        <p:spPr/>
        <p:txBody>
          <a:bodyPr>
            <a:normAutofit/>
          </a:bodyPr>
          <a:lstStyle/>
          <a:p>
            <a:r>
              <a:rPr lang="it-IT" dirty="0"/>
              <a:t>Un atleta che non entra nella Zona di Attesa quando richiesto, o non vi rimane per il periodo previsto, sarà squalificato </a:t>
            </a:r>
            <a:r>
              <a:rPr lang="it-IT" dirty="0" smtClean="0"/>
              <a:t>dall’ </a:t>
            </a:r>
            <a:r>
              <a:rPr lang="it-IT" dirty="0" smtClean="0">
                <a:solidFill>
                  <a:srgbClr val="FF0000"/>
                </a:solidFill>
              </a:rPr>
              <a:t>Arbitro</a:t>
            </a:r>
            <a:r>
              <a:rPr lang="it-IT" dirty="0" smtClean="0"/>
              <a:t> (</a:t>
            </a:r>
            <a:r>
              <a:rPr lang="it-IT" dirty="0" err="1" smtClean="0"/>
              <a:t>prec</a:t>
            </a:r>
            <a:r>
              <a:rPr lang="it-IT" dirty="0" smtClean="0"/>
              <a:t>. dal giudice capo)</a:t>
            </a:r>
          </a:p>
          <a:p>
            <a:r>
              <a:rPr lang="it-IT" dirty="0"/>
              <a:t>Le gare devono essere fatte partire con un colpo di pistola</a:t>
            </a:r>
            <a:r>
              <a:rPr lang="it-IT" dirty="0" smtClean="0"/>
              <a:t>, </a:t>
            </a:r>
            <a:r>
              <a:rPr lang="it-IT" dirty="0" smtClean="0">
                <a:solidFill>
                  <a:srgbClr val="FF0000"/>
                </a:solidFill>
              </a:rPr>
              <a:t>cannone</a:t>
            </a:r>
            <a:r>
              <a:rPr lang="it-IT" dirty="0">
                <a:solidFill>
                  <a:srgbClr val="FF0000"/>
                </a:solidFill>
              </a:rPr>
              <a:t>, corno o altro dispositivo</a:t>
            </a:r>
            <a:r>
              <a:rPr lang="it-IT" dirty="0"/>
              <a:t>. Debbono essere usati i consueti comandi .</a:t>
            </a: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primati</a:t>
            </a:r>
            <a:endParaRPr lang="en-GB" dirty="0"/>
          </a:p>
        </p:txBody>
      </p:sp>
      <p:sp>
        <p:nvSpPr>
          <p:cNvPr id="3" name="Segnaposto contenuto 2"/>
          <p:cNvSpPr>
            <a:spLocks noGrp="1"/>
          </p:cNvSpPr>
          <p:nvPr>
            <p:ph idx="1"/>
          </p:nvPr>
        </p:nvSpPr>
        <p:spPr/>
        <p:txBody>
          <a:bodyPr/>
          <a:lstStyle/>
          <a:p>
            <a:r>
              <a:rPr lang="it-IT" dirty="0" smtClean="0">
                <a:solidFill>
                  <a:srgbClr val="FF0000"/>
                </a:solidFill>
              </a:rPr>
              <a:t>Aboliti i primati su pista di 20.000, 25.000 e 30.000 metri su pista</a:t>
            </a:r>
            <a:endParaRPr lang="en-GB" dirty="0">
              <a:solidFill>
                <a:srgbClr val="FF0000"/>
              </a:solidFill>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1675</Words>
  <Application>Microsoft Office PowerPoint</Application>
  <PresentationFormat>Presentazione su schermo (4:3)</PresentationFormat>
  <Paragraphs>67</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Modifiche al RTI</vt:lpstr>
      <vt:lpstr>Delegato tecnico reg. 112</vt:lpstr>
      <vt:lpstr>Arbitri Reg. 135.3</vt:lpstr>
      <vt:lpstr>Dimensioni dei chiodi Reg. 143.4</vt:lpstr>
      <vt:lpstr>Assistenza Reg. 144.4</vt:lpstr>
      <vt:lpstr>Squalifica prevista dalla Regola 125.5 (ai sensi della Regola 162.5</vt:lpstr>
      <vt:lpstr>Reclami e appelli Reg. 146</vt:lpstr>
      <vt:lpstr>Reclami e appelli 2</vt:lpstr>
      <vt:lpstr>Gare miste Reg. 147</vt:lpstr>
      <vt:lpstr>Gare miste 2</vt:lpstr>
      <vt:lpstr>Partenza Reg. 162</vt:lpstr>
      <vt:lpstr>Partenza 2</vt:lpstr>
      <vt:lpstr>Partenza 3</vt:lpstr>
      <vt:lpstr>Rifornimenti Reg. 463.15</vt:lpstr>
      <vt:lpstr>Corsa ad ostacoli Reg. 168</vt:lpstr>
      <vt:lpstr>Corsa ad ostacoli 2</vt:lpstr>
      <vt:lpstr>Corsa con siepi</vt:lpstr>
      <vt:lpstr>Corse con siepi 2</vt:lpstr>
      <vt:lpstr>Salti in elevazione Reg. 181</vt:lpstr>
      <vt:lpstr>Salti in estensione Reg. 184</vt:lpstr>
      <vt:lpstr>Salti in estensione 2</vt:lpstr>
      <vt:lpstr>Salto in lungo</vt:lpstr>
      <vt:lpstr>Attrezzi ufficiali Reg. 187</vt:lpstr>
      <vt:lpstr>Gabbia per il disco Reg. 190</vt:lpstr>
      <vt:lpstr>Squalifica  e partenza Marcia Reg. 230</vt:lpstr>
      <vt:lpstr>primati</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Modifiche al RTI</dc:title>
  <dc:creator>rodolfo leo</dc:creator>
  <cp:lastModifiedBy>rodolfo leo</cp:lastModifiedBy>
  <cp:revision>14</cp:revision>
  <dcterms:created xsi:type="dcterms:W3CDTF">2019-12-05T11:20:32Z</dcterms:created>
  <dcterms:modified xsi:type="dcterms:W3CDTF">2019-12-05T13:31:43Z</dcterms:modified>
</cp:coreProperties>
</file>